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95" r:id="rId4"/>
    <p:sldId id="296" r:id="rId5"/>
    <p:sldId id="284" r:id="rId6"/>
    <p:sldId id="285" r:id="rId7"/>
    <p:sldId id="292" r:id="rId8"/>
    <p:sldId id="286" r:id="rId9"/>
    <p:sldId id="293" r:id="rId10"/>
    <p:sldId id="294" r:id="rId11"/>
    <p:sldId id="272" r:id="rId12"/>
    <p:sldId id="279" r:id="rId13"/>
    <p:sldId id="297" r:id="rId14"/>
    <p:sldId id="298" r:id="rId15"/>
    <p:sldId id="280" r:id="rId16"/>
    <p:sldId id="290" r:id="rId17"/>
    <p:sldId id="289" r:id="rId18"/>
    <p:sldId id="299" r:id="rId19"/>
  </p:sldIdLst>
  <p:sldSz cx="9144000" cy="5143500" type="screen16x9"/>
  <p:notesSz cx="6761163" cy="9942513"/>
  <p:embeddedFontLst>
    <p:embeddedFont>
      <p:font typeface="Roboto Slab" panose="020B0604020202020204" charset="0"/>
      <p:regular r:id="rId21"/>
      <p:bold r:id="rId22"/>
    </p:embeddedFont>
    <p:embeddedFont>
      <p:font typeface="Chivo" panose="020B0604020202020204" charset="0"/>
      <p:regular r:id="rId23"/>
      <p:bold r:id="rId24"/>
      <p:italic r:id="rId25"/>
      <p:boldItalic r:id="rId26"/>
    </p:embeddedFont>
    <p:embeddedFont>
      <p:font typeface="Aharoni" panose="02010803020104030203" pitchFamily="2" charset="-79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ndara" panose="020E0502030303020204" pitchFamily="34" charset="0"/>
      <p:regular r:id="rId32"/>
      <p:bold r:id="rId33"/>
      <p:italic r:id="rId34"/>
      <p:boldItalic r:id="rId35"/>
    </p:embeddedFont>
    <p:embeddedFont>
      <p:font typeface="Arial Black" panose="020B0A04020102020204" pitchFamily="34" charset="0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183"/>
    <a:srgbClr val="018D72"/>
    <a:srgbClr val="FFFF99"/>
    <a:srgbClr val="B2E282"/>
    <a:srgbClr val="49BF7E"/>
    <a:srgbClr val="ECFFCD"/>
    <a:srgbClr val="CCFFCC"/>
    <a:srgbClr val="014F40"/>
    <a:srgbClr val="016350"/>
    <a:srgbClr val="71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1139746-484A-4F92-B0BD-B6926064FB0F}">
  <a:tblStyle styleId="{61139746-484A-4F92-B0BD-B6926064FB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21444965486766"/>
          <c:y val="0.13126700411963024"/>
          <c:w val="0.56440589429655474"/>
          <c:h val="0.80623314970812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explosion val="8"/>
            <c:spPr>
              <a:solidFill>
                <a:srgbClr val="2CA288"/>
              </a:solidFill>
            </c:spPr>
          </c:dPt>
          <c:dPt>
            <c:idx val="1"/>
            <c:bubble3D val="0"/>
            <c:spPr>
              <a:solidFill>
                <a:srgbClr val="A6D584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855,4 млн. руб</c:v>
                </c:pt>
                <c:pt idx="1">
                  <c:v>Неналоговые доходы                     184,6 млн.руб</c:v>
                </c:pt>
                <c:pt idx="2">
                  <c:v>Безвозмездные поступления                      746 млн.руб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855.4</c:v>
                </c:pt>
                <c:pt idx="1">
                  <c:v>184.6</c:v>
                </c:pt>
                <c:pt idx="2">
                  <c:v>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0443566379691873E-2"/>
          <c:y val="0.31955906321114569"/>
          <c:w val="0.38401459491750456"/>
          <c:h val="0.57030912732655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205A59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92892410861458"/>
          <c:y val="9.0631865332541139E-2"/>
          <c:w val="0.42636587737974474"/>
          <c:h val="0.884689240868661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2CA288"/>
              </a:solidFill>
            </c:spPr>
          </c:dPt>
          <c:dPt>
            <c:idx val="1"/>
            <c:bubble3D val="0"/>
            <c:spPr>
              <a:solidFill>
                <a:srgbClr val="A6D584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E44453"/>
              </a:solidFill>
            </c:spPr>
          </c:dPt>
          <c:dPt>
            <c:idx val="5"/>
            <c:bubble3D val="0"/>
            <c:spPr>
              <a:solidFill>
                <a:srgbClr val="38609A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205A59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2CA288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18D72"/>
                        </a:solidFill>
                      </a:rPr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                                   323,2 млн.руб</c:v>
                </c:pt>
                <c:pt idx="1">
                  <c:v>Земельный налог                301,2 млн.руб</c:v>
                </c:pt>
                <c:pt idx="2">
                  <c:v>Аренда земли и имущества  161 млн.руб</c:v>
                </c:pt>
                <c:pt idx="3">
                  <c:v>УСН                                      142,2 млн.руб</c:v>
                </c:pt>
                <c:pt idx="4">
                  <c:v>ЕНВД                                      47,3 млн.руб</c:v>
                </c:pt>
                <c:pt idx="5">
                  <c:v>Прочие доходы                      65,1 млн.руб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323.2</c:v>
                </c:pt>
                <c:pt idx="1">
                  <c:v>301.2</c:v>
                </c:pt>
                <c:pt idx="2">
                  <c:v>161</c:v>
                </c:pt>
                <c:pt idx="3">
                  <c:v>142.19999999999999</c:v>
                </c:pt>
                <c:pt idx="4">
                  <c:v>47.3</c:v>
                </c:pt>
                <c:pt idx="5">
                  <c:v>65.099999999999994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7.2282496844612897E-3"/>
          <c:y val="0.31955906321114569"/>
          <c:w val="0.52596227923673322"/>
          <c:h val="0.6163415281273427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205A59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bg1"/>
                </a:solidFill>
              </a:rPr>
              <a:t>201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01A183"/>
              </a:solidFill>
            </c:spPr>
          </c:dPt>
          <c:dPt>
            <c:idx val="2"/>
            <c:bubble3D val="0"/>
            <c:spPr>
              <a:solidFill>
                <a:srgbClr val="B2E28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rgbClr val="01635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16350"/>
                </a:solidFill>
              </a:defRPr>
            </a:pPr>
            <a:r>
              <a:rPr lang="ru-RU" dirty="0" smtClean="0">
                <a:solidFill>
                  <a:srgbClr val="016350"/>
                </a:solidFill>
              </a:rPr>
              <a:t>2019</a:t>
            </a:r>
            <a:endParaRPr lang="ru-RU" dirty="0">
              <a:solidFill>
                <a:srgbClr val="016350"/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01A183"/>
              </a:solidFill>
            </c:spPr>
          </c:dPt>
          <c:dPt>
            <c:idx val="2"/>
            <c:bubble3D val="0"/>
            <c:spPr>
              <a:solidFill>
                <a:srgbClr val="B2E28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855</c:v>
                </c:pt>
                <c:pt idx="1">
                  <c:v>6180</c:v>
                </c:pt>
                <c:pt idx="2">
                  <c:v>1084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rgbClr val="01635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rgbClr val="016350"/>
                </a:solidFill>
              </a:rPr>
              <a:t>2020</a:t>
            </a:r>
            <a:endParaRPr lang="ru-RU" dirty="0">
              <a:solidFill>
                <a:srgbClr val="016350"/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01A183"/>
              </a:solidFill>
            </c:spPr>
          </c:dPt>
          <c:dPt>
            <c:idx val="2"/>
            <c:bubble3D val="0"/>
            <c:spPr>
              <a:solidFill>
                <a:srgbClr val="B2E28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rgbClr val="01635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44554703393613"/>
          <c:y val="0.15375117022647974"/>
          <c:w val="0.80994575283984849"/>
          <c:h val="0.78374890902136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7751A1"/>
              </a:solidFill>
            </c:spPr>
          </c:dPt>
          <c:dPt>
            <c:idx val="2"/>
            <c:bubble3D val="0"/>
            <c:spPr>
              <a:solidFill>
                <a:srgbClr val="018D72"/>
              </a:solidFill>
            </c:spPr>
          </c:dPt>
          <c:dPt>
            <c:idx val="3"/>
            <c:bubble3D val="0"/>
            <c:spPr>
              <a:solidFill>
                <a:srgbClr val="2CA288"/>
              </a:solidFill>
            </c:spPr>
          </c:dPt>
          <c:dPt>
            <c:idx val="4"/>
            <c:bubble3D val="0"/>
            <c:spPr>
              <a:solidFill>
                <a:srgbClr val="45C37E"/>
              </a:solidFill>
            </c:spPr>
          </c:dPt>
          <c:dPt>
            <c:idx val="5"/>
            <c:bubble3D val="0"/>
            <c:spPr>
              <a:solidFill>
                <a:srgbClr val="A6D584"/>
              </a:solidFill>
            </c:spPr>
          </c:dPt>
          <c:dPt>
            <c:idx val="6"/>
            <c:bubble3D val="0"/>
            <c:spPr>
              <a:solidFill>
                <a:srgbClr val="A6D584"/>
              </a:solidFill>
            </c:spPr>
          </c:dPt>
          <c:dPt>
            <c:idx val="7"/>
            <c:bubble3D val="0"/>
            <c:spPr>
              <a:solidFill>
                <a:srgbClr val="A6D584"/>
              </a:solidFill>
            </c:spPr>
          </c:dPt>
          <c:dPt>
            <c:idx val="8"/>
            <c:bubble3D val="0"/>
            <c:spPr>
              <a:solidFill>
                <a:srgbClr val="A6D584"/>
              </a:solidFill>
            </c:spPr>
          </c:dPt>
          <c:dPt>
            <c:idx val="9"/>
            <c:bubble3D val="0"/>
            <c:spPr>
              <a:solidFill>
                <a:srgbClr val="BCD7A1"/>
              </a:solidFill>
            </c:spPr>
          </c:dPt>
          <c:dPt>
            <c:idx val="10"/>
            <c:bubble3D val="0"/>
            <c:spPr>
              <a:solidFill>
                <a:srgbClr val="BCD7A1"/>
              </a:solidFill>
            </c:spPr>
          </c:dPt>
          <c:dPt>
            <c:idx val="11"/>
            <c:bubble3D val="0"/>
            <c:spPr>
              <a:solidFill>
                <a:srgbClr val="F0E69E"/>
              </a:solidFill>
            </c:spPr>
          </c:dPt>
          <c:dPt>
            <c:idx val="12"/>
            <c:bubble3D val="0"/>
            <c:spPr>
              <a:solidFill>
                <a:srgbClr val="EFEC6A"/>
              </a:solidFill>
            </c:spPr>
          </c:dPt>
          <c:dPt>
            <c:idx val="13"/>
            <c:bubble3D val="0"/>
            <c:spPr>
              <a:solidFill>
                <a:srgbClr val="EFB64F"/>
              </a:solidFill>
            </c:spPr>
          </c:dPt>
          <c:dPt>
            <c:idx val="14"/>
            <c:bubble3D val="0"/>
            <c:spPr>
              <a:solidFill>
                <a:srgbClr val="E2AC00"/>
              </a:solidFill>
            </c:spPr>
          </c:dPt>
          <c:dPt>
            <c:idx val="15"/>
            <c:bubble3D val="0"/>
            <c:spPr>
              <a:solidFill>
                <a:srgbClr val="FFC000"/>
              </a:solidFill>
            </c:spPr>
          </c:dPt>
          <c:dPt>
            <c:idx val="16"/>
            <c:bubble3D val="0"/>
            <c:spPr>
              <a:solidFill>
                <a:srgbClr val="E44453"/>
              </a:solidFill>
            </c:spPr>
          </c:dPt>
          <c:dPt>
            <c:idx val="1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9"/>
            <c:bubble3D val="0"/>
            <c:spPr>
              <a:solidFill>
                <a:srgbClr val="E15AF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Здравоохранение </a:t>
                    </a:r>
                    <a:r>
                      <a:rPr lang="ru-RU"/>
                      <a:t>2,7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190222488940209E-2"/>
                  <c:y val="-1.6040820035545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Культура </a:t>
                    </a:r>
                    <a:r>
                      <a:rPr lang="ru-RU"/>
                      <a:t>92,9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Образование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695,1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err="1"/>
                      <a:t>Соц.защита</a:t>
                    </a:r>
                    <a:r>
                      <a:rPr lang="ru-RU"/>
                      <a:t> </a:t>
                    </a:r>
                    <a:r>
                      <a:rPr lang="ru-RU" smtClean="0"/>
                      <a:t>населения </a:t>
                    </a:r>
                    <a:r>
                      <a:rPr lang="ru-RU"/>
                      <a:t>27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Спорт </a:t>
                    </a:r>
                    <a:r>
                      <a:rPr lang="ru-RU" dirty="0"/>
                      <a:t>123,91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31363455062370121"/>
                  <c:y val="1.05323553092884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Сельское </a:t>
                    </a:r>
                    <a:r>
                      <a:rPr lang="ru-RU" dirty="0" smtClean="0"/>
                      <a:t>хозяйство </a:t>
                    </a:r>
                    <a:r>
                      <a:rPr lang="ru-RU" dirty="0"/>
                      <a:t>0,8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Экология1,8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Безопасность </a:t>
                    </a:r>
                    <a:r>
                      <a:rPr lang="ru-RU" dirty="0"/>
                      <a:t>30,5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Жилище </a:t>
                    </a:r>
                    <a:r>
                      <a:rPr lang="ru-RU"/>
                      <a:t>15,1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/>
                      <a:t>Инженерная инфраструктура </a:t>
                    </a:r>
                    <a:r>
                      <a:rPr lang="ru-RU"/>
                      <a:t>и </a:t>
                    </a:r>
                    <a:r>
                      <a:rPr lang="ru-RU" smtClean="0"/>
                      <a:t>энергоэффективность </a:t>
                    </a:r>
                    <a:r>
                      <a:rPr lang="ru-RU"/>
                      <a:t>6,9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mtClean="0"/>
                      <a:t>Предпринимательство </a:t>
                    </a:r>
                    <a:r>
                      <a:rPr lang="ru-RU"/>
                      <a:t>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/>
                      <a:t>Имущество и муниципальные </a:t>
                    </a:r>
                    <a:r>
                      <a:rPr lang="ru-RU" smtClean="0"/>
                      <a:t>финансы </a:t>
                    </a:r>
                    <a:r>
                      <a:rPr lang="ru-RU"/>
                      <a:t>306,1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/>
                      <a:t>СМИ и молодежная </a:t>
                    </a:r>
                    <a:r>
                      <a:rPr lang="ru-RU" smtClean="0"/>
                      <a:t>политика </a:t>
                    </a:r>
                    <a:r>
                      <a:rPr lang="ru-RU"/>
                      <a:t>23,4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2202815352028285E-3"/>
                  <c:y val="-0.131037681820967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Дороги </a:t>
                    </a:r>
                    <a:r>
                      <a:rPr lang="ru-RU" dirty="0"/>
                      <a:t>42,7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mtClean="0"/>
                      <a:t>ИКТ </a:t>
                    </a:r>
                    <a:r>
                      <a:rPr lang="ru-RU"/>
                      <a:t>68,6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0011410389738117E-3"/>
                  <c:y val="-0.138889980748057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Архитектура </a:t>
                    </a:r>
                    <a:r>
                      <a:rPr lang="ru-RU" dirty="0"/>
                      <a:t>и </a:t>
                    </a:r>
                    <a:r>
                      <a:rPr lang="ru-RU" dirty="0" smtClean="0"/>
                      <a:t>градостроительство </a:t>
                    </a:r>
                    <a:r>
                      <a:rPr lang="ru-RU" dirty="0"/>
                      <a:t>1,1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ru-RU" smtClean="0"/>
                      <a:t>Благоустройство </a:t>
                    </a:r>
                    <a:r>
                      <a:rPr lang="ru-RU"/>
                      <a:t>304,3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11364607029091485"/>
                  <c:y val="-5.17437695345932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Экология </a:t>
                    </a:r>
                    <a:r>
                      <a:rPr lang="ru-RU" dirty="0"/>
                      <a:t>1,8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ru-RU"/>
                      <a:t>Строительство </a:t>
                    </a:r>
                    <a:r>
                      <a:rPr lang="ru-RU" smtClean="0"/>
                      <a:t>соц.сферы </a:t>
                    </a:r>
                    <a:r>
                      <a:rPr lang="ru-RU"/>
                      <a:t>100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ru-RU"/>
                      <a:t>Непрограммные </a:t>
                    </a:r>
                    <a:r>
                      <a:rPr lang="ru-RU" smtClean="0"/>
                      <a:t>расходы </a:t>
                    </a:r>
                    <a:r>
                      <a:rPr lang="ru-RU"/>
                      <a:t>19,3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Соц.защита населения</c:v>
                </c:pt>
                <c:pt idx="4">
                  <c:v>Спорт</c:v>
                </c:pt>
                <c:pt idx="5">
                  <c:v>Сельское хозяйство</c:v>
                </c:pt>
                <c:pt idx="6">
                  <c:v>Экология</c:v>
                </c:pt>
                <c:pt idx="7">
                  <c:v>Безопасность</c:v>
                </c:pt>
                <c:pt idx="8">
                  <c:v>Жилище</c:v>
                </c:pt>
                <c:pt idx="9">
                  <c:v>Инженерная инфраструктура и энергоэффективность</c:v>
                </c:pt>
                <c:pt idx="10">
                  <c:v>Предпринимательство</c:v>
                </c:pt>
                <c:pt idx="11">
                  <c:v>Имущество и муниципальные финансы</c:v>
                </c:pt>
                <c:pt idx="12">
                  <c:v>СМИ и молодежная политика</c:v>
                </c:pt>
                <c:pt idx="13">
                  <c:v>Дороги</c:v>
                </c:pt>
                <c:pt idx="14">
                  <c:v>ИКТ</c:v>
                </c:pt>
                <c:pt idx="15">
                  <c:v>Архитектура и градостроительство</c:v>
                </c:pt>
                <c:pt idx="16">
                  <c:v>Благоутсройство</c:v>
                </c:pt>
                <c:pt idx="17">
                  <c:v>Экология</c:v>
                </c:pt>
                <c:pt idx="18">
                  <c:v>Строительство соц.сферы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2.7</c:v>
                </c:pt>
                <c:pt idx="1">
                  <c:v>92.9</c:v>
                </c:pt>
                <c:pt idx="2">
                  <c:v>695.1</c:v>
                </c:pt>
                <c:pt idx="3">
                  <c:v>27</c:v>
                </c:pt>
                <c:pt idx="4">
                  <c:v>123.91</c:v>
                </c:pt>
                <c:pt idx="5">
                  <c:v>0.8</c:v>
                </c:pt>
                <c:pt idx="6">
                  <c:v>1.8</c:v>
                </c:pt>
                <c:pt idx="7">
                  <c:v>30.5</c:v>
                </c:pt>
                <c:pt idx="8">
                  <c:v>15.1</c:v>
                </c:pt>
                <c:pt idx="9">
                  <c:v>6.9</c:v>
                </c:pt>
                <c:pt idx="10">
                  <c:v>1</c:v>
                </c:pt>
                <c:pt idx="11">
                  <c:v>306.10000000000002</c:v>
                </c:pt>
                <c:pt idx="12">
                  <c:v>23.4</c:v>
                </c:pt>
                <c:pt idx="13">
                  <c:v>42.7</c:v>
                </c:pt>
                <c:pt idx="14">
                  <c:v>68.599999999999994</c:v>
                </c:pt>
                <c:pt idx="15">
                  <c:v>1.1000000000000001</c:v>
                </c:pt>
                <c:pt idx="16">
                  <c:v>304.3</c:v>
                </c:pt>
                <c:pt idx="17">
                  <c:v>1.8</c:v>
                </c:pt>
                <c:pt idx="18">
                  <c:v>100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solidFill>
            <a:srgbClr val="01473A"/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</cdr:x>
      <cdr:y>0.18284</cdr:y>
    </cdr:from>
    <cdr:to>
      <cdr:x>0.7</cdr:x>
      <cdr:y>0.91422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144016" y="504045"/>
          <a:ext cx="1872208" cy="2016235"/>
          <a:chOff x="144016" y="504056"/>
          <a:chExt cx="1872208" cy="2016224"/>
        </a:xfrm>
      </cdr:grpSpPr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1152128" y="504056"/>
            <a:ext cx="576064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811</a:t>
            </a:r>
            <a:endParaRPr lang="ru-RU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>
            <a:off x="144016" y="576064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1 032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>
            <a:off x="1368152" y="2232248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5 885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>
            <a:off x="648072" y="1451966"/>
            <a:ext cx="720080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7 728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</cdr:x>
      <cdr:y>0.18284</cdr:y>
    </cdr:from>
    <cdr:to>
      <cdr:x>0.7</cdr:x>
      <cdr:y>0.91422</cdr:y>
    </cdr:to>
    <cdr:grpSp>
      <cdr:nvGrpSpPr>
        <cdr:cNvPr id="13" name="Группа 12"/>
        <cdr:cNvGrpSpPr/>
      </cdr:nvGrpSpPr>
      <cdr:grpSpPr>
        <a:xfrm xmlns:a="http://schemas.openxmlformats.org/drawingml/2006/main">
          <a:off x="144016" y="504045"/>
          <a:ext cx="1872208" cy="2016235"/>
          <a:chOff x="93216" y="453256"/>
          <a:chExt cx="1872208" cy="2016224"/>
        </a:xfrm>
      </cdr:grpSpPr>
      <cdr:sp macro="" textlink="">
        <cdr:nvSpPr>
          <cdr:cNvPr id="14" name="TextBox 2"/>
          <cdr:cNvSpPr txBox="1"/>
        </cdr:nvSpPr>
        <cdr:spPr>
          <a:xfrm xmlns:a="http://schemas.openxmlformats.org/drawingml/2006/main">
            <a:off x="1245344" y="453256"/>
            <a:ext cx="576064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855</a:t>
            </a:r>
            <a:endParaRPr lang="ru-RU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>
            <a:off x="93216" y="525264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1 084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6" name="TextBox 1"/>
          <cdr:cNvSpPr txBox="1"/>
        </cdr:nvSpPr>
        <cdr:spPr>
          <a:xfrm xmlns:a="http://schemas.openxmlformats.org/drawingml/2006/main">
            <a:off x="1317352" y="2181448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6 175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7" name="TextBox 1"/>
          <cdr:cNvSpPr txBox="1"/>
        </cdr:nvSpPr>
        <cdr:spPr>
          <a:xfrm xmlns:a="http://schemas.openxmlformats.org/drawingml/2006/main">
            <a:off x="597272" y="1413358"/>
            <a:ext cx="720080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8 114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1704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525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3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32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3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32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87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946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0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50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2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01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16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29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2CA388"/>
            </a:gs>
            <a:gs pos="100000">
              <a:srgbClr val="A6D683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ko.kotel@yandex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395536" y="1491630"/>
            <a:ext cx="8147248" cy="21325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Бюджет 2020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 плановый период 2021 - 2022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451596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05A59"/>
                </a:solidFill>
                <a:latin typeface="Candara" panose="020E0502030303020204" pitchFamily="34" charset="0"/>
              </a:rPr>
              <a:t>Городской округ Котельники Московской области</a:t>
            </a:r>
            <a:endParaRPr lang="ru-RU" sz="2000" dirty="0">
              <a:solidFill>
                <a:srgbClr val="205A59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2546"/>
            <a:ext cx="7067128" cy="1728192"/>
          </a:xfrm>
        </p:spPr>
        <p:txBody>
          <a:bodyPr/>
          <a:lstStyle/>
          <a:p>
            <a:r>
              <a:rPr lang="ru-RU" sz="2000" dirty="0"/>
              <a:t>Предоставление налоговых льгот физическим лицам на территории городского округа Котельники Московской области  (выпадающие доходы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тыс</a:t>
            </a:r>
            <a:r>
              <a:rPr lang="ru-RU" sz="2000" dirty="0"/>
              <a:t>. руб.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23528" y="1491630"/>
            <a:ext cx="8712968" cy="2756754"/>
            <a:chOff x="323528" y="1491630"/>
            <a:chExt cx="8712968" cy="2756754"/>
          </a:xfrm>
        </p:grpSpPr>
        <p:graphicFrame>
          <p:nvGraphicFramePr>
            <p:cNvPr id="4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428987"/>
                </p:ext>
              </p:extLst>
            </p:nvPr>
          </p:nvGraphicFramePr>
          <p:xfrm>
            <a:off x="323528" y="1491630"/>
            <a:ext cx="2880320" cy="2756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7215429"/>
                </p:ext>
              </p:extLst>
            </p:nvPr>
          </p:nvGraphicFramePr>
          <p:xfrm>
            <a:off x="3203848" y="1491630"/>
            <a:ext cx="2880320" cy="2756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172362"/>
                </p:ext>
              </p:extLst>
            </p:nvPr>
          </p:nvGraphicFramePr>
          <p:xfrm>
            <a:off x="6156176" y="1491630"/>
            <a:ext cx="2880320" cy="2756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6300192" y="1995686"/>
            <a:ext cx="1872208" cy="2016224"/>
            <a:chOff x="144016" y="504056"/>
            <a:chExt cx="1872208" cy="2016224"/>
          </a:xfrm>
        </p:grpSpPr>
        <p:sp>
          <p:nvSpPr>
            <p:cNvPr id="10" name="TextBox 2"/>
            <p:cNvSpPr txBox="1"/>
            <p:nvPr/>
          </p:nvSpPr>
          <p:spPr>
            <a:xfrm>
              <a:off x="1152128" y="504056"/>
              <a:ext cx="576064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rgbClr val="016350"/>
                  </a:solidFill>
                  <a:latin typeface="Arial Black" panose="020B0A04020102020204" pitchFamily="34" charset="0"/>
                </a:rPr>
                <a:t>931</a:t>
              </a:r>
              <a:endParaRPr lang="ru-RU" dirty="0">
                <a:solidFill>
                  <a:srgbClr val="0163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44016" y="576064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rgbClr val="016350"/>
                  </a:solidFill>
                  <a:latin typeface="Arial Black" panose="020B0A04020102020204" pitchFamily="34" charset="0"/>
                </a:rPr>
                <a:t>1 181</a:t>
              </a:r>
              <a:endParaRPr lang="ru-RU" sz="1100" dirty="0">
                <a:solidFill>
                  <a:srgbClr val="0163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1368152" y="2232248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>
                  <a:solidFill>
                    <a:srgbClr val="016350"/>
                  </a:solidFill>
                  <a:latin typeface="Arial Black" panose="020B0A04020102020204" pitchFamily="34" charset="0"/>
                </a:rPr>
                <a:t>6 728</a:t>
              </a:r>
              <a:endParaRPr lang="ru-RU" sz="1100" dirty="0">
                <a:solidFill>
                  <a:srgbClr val="0163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648072" y="1464158"/>
              <a:ext cx="720080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rgbClr val="016350"/>
                  </a:solidFill>
                  <a:latin typeface="Arial Black" panose="020B0A04020102020204" pitchFamily="34" charset="0"/>
                </a:rPr>
                <a:t>8 840</a:t>
              </a:r>
              <a:endParaRPr lang="ru-RU" sz="1100" dirty="0">
                <a:solidFill>
                  <a:srgbClr val="01635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7544" y="422793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227934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16350"/>
                </a:solidFill>
                <a:latin typeface="Candara" panose="020E0502030303020204" pitchFamily="34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</a:t>
            </a:r>
            <a:r>
              <a:rPr lang="ru-RU" dirty="0" smtClean="0">
                <a:solidFill>
                  <a:srgbClr val="016350"/>
                </a:solidFill>
                <a:latin typeface="Candara" panose="020E0502030303020204" pitchFamily="34" charset="0"/>
              </a:rPr>
              <a:t>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34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Структура расходов бюджета</a:t>
            </a:r>
            <a:endParaRPr sz="3000" dirty="0"/>
          </a:p>
        </p:txBody>
      </p:sp>
      <p:sp>
        <p:nvSpPr>
          <p:cNvPr id="296" name="Google Shape;296;p29"/>
          <p:cNvSpPr txBox="1"/>
          <p:nvPr/>
        </p:nvSpPr>
        <p:spPr>
          <a:xfrm>
            <a:off x="7276800" y="2139702"/>
            <a:ext cx="161568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МУНИЦИПАЛЬНЫЕ ПРОГРАММЫ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1 843 </a:t>
            </a:r>
            <a:r>
              <a:rPr lang="ru-RU" sz="1200" dirty="0" err="1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млн.руб</a:t>
            </a: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.</a:t>
            </a:r>
            <a:endParaRPr sz="800" dirty="0">
              <a:solidFill>
                <a:srgbClr val="205A59"/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cxnSp>
        <p:nvCxnSpPr>
          <p:cNvPr id="297" name="Google Shape;297;p29"/>
          <p:cNvCxnSpPr/>
          <p:nvPr/>
        </p:nvCxnSpPr>
        <p:spPr>
          <a:xfrm flipH="1">
            <a:off x="6149630" y="2862081"/>
            <a:ext cx="85755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29"/>
          <p:cNvCxnSpPr/>
          <p:nvPr/>
        </p:nvCxnSpPr>
        <p:spPr>
          <a:xfrm>
            <a:off x="2555776" y="4449645"/>
            <a:ext cx="171510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p29"/>
          <p:cNvSpPr txBox="1"/>
          <p:nvPr/>
        </p:nvSpPr>
        <p:spPr>
          <a:xfrm>
            <a:off x="569312" y="4048270"/>
            <a:ext cx="1867200" cy="80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НЕПРОГРАММНЫЕ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РАСХОДЫ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 37 </a:t>
            </a:r>
            <a:r>
              <a:rPr lang="ru-RU" sz="1200" dirty="0" err="1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млн.руб</a:t>
            </a: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05A59"/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3684030" y="4083918"/>
            <a:ext cx="2472147" cy="716298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rgbClr val="602C5C">
                  <a:shade val="30000"/>
                  <a:satMod val="115000"/>
                </a:srgbClr>
              </a:gs>
              <a:gs pos="50000">
                <a:srgbClr val="602C5C">
                  <a:shade val="67500"/>
                  <a:satMod val="115000"/>
                </a:srgbClr>
              </a:gs>
              <a:gs pos="100000">
                <a:srgbClr val="602C5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3684031" y="1457925"/>
            <a:ext cx="2472146" cy="2808312"/>
          </a:xfrm>
          <a:prstGeom prst="can">
            <a:avLst>
              <a:gd name="adj" fmla="val 13053"/>
            </a:avLst>
          </a:prstGeom>
          <a:gradFill>
            <a:gsLst>
              <a:gs pos="0">
                <a:srgbClr val="A6D584"/>
              </a:gs>
              <a:gs pos="100000">
                <a:srgbClr val="2CA288"/>
              </a:gs>
              <a:gs pos="100000">
                <a:srgbClr val="A6D58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48264" y="2718065"/>
            <a:ext cx="288032" cy="288032"/>
          </a:xfrm>
          <a:prstGeom prst="ellipse">
            <a:avLst/>
          </a:prstGeom>
          <a:solidFill>
            <a:srgbClr val="2C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483768" y="4305629"/>
            <a:ext cx="288032" cy="288032"/>
          </a:xfrm>
          <a:prstGeom prst="ellipse">
            <a:avLst/>
          </a:prstGeom>
          <a:solidFill>
            <a:srgbClr val="6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1828000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93423776"/>
              </p:ext>
            </p:extLst>
          </p:nvPr>
        </p:nvGraphicFramePr>
        <p:xfrm>
          <a:off x="179512" y="267494"/>
          <a:ext cx="8784976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6" y="51470"/>
            <a:ext cx="9108504" cy="461665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Расходы на реализацию муниципальных программ</a:t>
            </a:r>
            <a:endParaRPr lang="ru-RU" sz="2400" b="1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411510"/>
            <a:ext cx="2411760" cy="369332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млн.руб</a:t>
            </a:r>
            <a:endParaRPr lang="ru-RU" sz="1800" b="1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107504" y="-28105"/>
            <a:ext cx="8075240" cy="1042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Расходы бюджета в разрезе муниципальных программ</a:t>
            </a:r>
            <a:endParaRPr sz="2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1828000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81666"/>
              </p:ext>
            </p:extLst>
          </p:nvPr>
        </p:nvGraphicFramePr>
        <p:xfrm>
          <a:off x="179512" y="1028129"/>
          <a:ext cx="8640959" cy="3960681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704297"/>
                <a:gridCol w="1512550"/>
                <a:gridCol w="1512550"/>
                <a:gridCol w="1399776"/>
                <a:gridCol w="1511786"/>
              </a:tblGrid>
              <a:tr h="23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Наименование программы 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Объем финансирования на 2019 год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Объем финансирования на 2020 год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Объем финансирования на 2021 год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Объем финансирования на 2022 год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FFFF99"/>
                    </a:solidFill>
                  </a:tcPr>
                </a:tc>
              </a:tr>
              <a:tr h="115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«Здравоохранение»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7 635,0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2 700,0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3 100,0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«Культура»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107 784,8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92 952,3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116 262,0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169 282,5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«Образование»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581 919,4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695 090,5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701 061,5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674 319,5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«Социальная защита населения»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24 845,9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27 002,0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28 781,1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28 408,0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«Спорт»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140 012,5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123 906,0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121 279,0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121 279,0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«Развитие сельского хозяйства»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772,0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14F40"/>
                          </a:solidFill>
                          <a:effectLst/>
                        </a:rPr>
                        <a:t>772,0</a:t>
                      </a:r>
                      <a:endParaRPr lang="ru-RU" sz="7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14F40"/>
                          </a:solidFill>
                          <a:effectLst/>
                        </a:rPr>
                        <a:t>772,0</a:t>
                      </a:r>
                      <a:endParaRPr lang="ru-RU" sz="7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«Экология и окружающая среда»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390,0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1 830,0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1 830,0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1 830,0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89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29 580,2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30 513,0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29 996,0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30 348,0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«Жилище»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9 793,5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15 100,8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27 762,8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6 658,8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«Развитие инженерной инфраструктуры и </a:t>
                      </a:r>
                      <a:r>
                        <a:rPr lang="ru-RU" sz="700" dirty="0" err="1">
                          <a:solidFill>
                            <a:srgbClr val="014F40"/>
                          </a:solidFill>
                          <a:effectLst/>
                        </a:rPr>
                        <a:t>энергоэффективности</a:t>
                      </a: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3 151,6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6 895,0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5 145,0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5 145,0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«Предпринимательство»</a:t>
                      </a:r>
                      <a:endParaRPr lang="ru-RU" sz="7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1  611,6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«Управление имуществом и муниципальными финансами»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297 805,7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306 100,0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263 456,0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265 456,0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406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13 418,5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23 438,0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19 718,0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20 013,0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89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«Развитие и функционирование дорожно-транспортного комплекса»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22 809,9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42 689,0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28 392,0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19 105,0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«Муниципальная программа «Цифровое муниципальное образование»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48 756,4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68 596,0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57 683,0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73 471,0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«Архитектура и градостроительство»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14F40"/>
                          </a:solidFill>
                          <a:effectLst/>
                        </a:rPr>
                        <a:t>0</a:t>
                      </a:r>
                      <a:endParaRPr lang="ru-RU" sz="7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1 011,0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14F40"/>
                          </a:solidFill>
                          <a:effectLst/>
                        </a:rPr>
                        <a:t>911,0</a:t>
                      </a:r>
                      <a:endParaRPr lang="ru-RU" sz="7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911,0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«Формирование современной комфортной городской среды»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231 409,7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304 320,4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178 594,4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194 631,3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«Строительство объектов социальной инфраструктуры»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132 537,6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100 001,0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1 340 802,0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1 358 029,0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rgbClr val="014F40"/>
                          </a:solidFill>
                          <a:effectLst/>
                        </a:rPr>
                        <a:t>Итого</a:t>
                      </a:r>
                      <a:endParaRPr lang="ru-RU" sz="800" b="1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1 653 462,3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1 843 917,0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2 926 445,8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2 973 759,1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5496" y="51470"/>
            <a:ext cx="9108504" cy="830997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87107"/>
              </p:ext>
            </p:extLst>
          </p:nvPr>
        </p:nvGraphicFramePr>
        <p:xfrm>
          <a:off x="107504" y="882466"/>
          <a:ext cx="8856982" cy="4090889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426382"/>
                <a:gridCol w="1607650"/>
                <a:gridCol w="1607650"/>
                <a:gridCol w="1607650"/>
                <a:gridCol w="1607650"/>
              </a:tblGrid>
              <a:tr h="388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в 2019 году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в 2020 году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</a:tr>
              <a:tr h="55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Возмещение расходов за </a:t>
                      </a:r>
                      <a:r>
                        <a:rPr lang="ru-RU" sz="800" dirty="0" err="1">
                          <a:solidFill>
                            <a:srgbClr val="014F40"/>
                          </a:solidFill>
                          <a:effectLst/>
                        </a:rPr>
                        <a:t>найм</a:t>
                      </a: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 (</a:t>
                      </a:r>
                      <a:r>
                        <a:rPr lang="ru-RU" sz="800" dirty="0" err="1">
                          <a:solidFill>
                            <a:srgbClr val="014F40"/>
                          </a:solidFill>
                          <a:effectLst/>
                        </a:rPr>
                        <a:t>поднайм</a:t>
                      </a: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11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2 237,0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14F40"/>
                          </a:solidFill>
                          <a:effectLst/>
                        </a:rPr>
                        <a:t>16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2 700,0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14F40"/>
                          </a:solidFill>
                          <a:effectLst/>
                        </a:rPr>
                        <a:t>811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12 447,0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801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11 985,0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55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1 158,8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2 002,0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7 911,0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12 663,0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2 054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2 015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2055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2 064,0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1866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15 415,0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2355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18 475,0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9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539552" y="267494"/>
            <a:ext cx="7355160" cy="10934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Федеральные проекты реализуемые на территории города </a:t>
            </a:r>
            <a:br>
              <a:rPr lang="ru-RU" sz="2800" dirty="0" smtClean="0"/>
            </a:br>
            <a:r>
              <a:rPr lang="ru-RU" sz="2800" dirty="0" smtClean="0"/>
              <a:t>Котельники</a:t>
            </a:r>
            <a:endParaRPr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67508"/>
            <a:ext cx="1968930" cy="271576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635896" y="1707654"/>
            <a:ext cx="5040560" cy="339980"/>
            <a:chOff x="3635896" y="1707654"/>
            <a:chExt cx="5040560" cy="339980"/>
          </a:xfrm>
        </p:grpSpPr>
        <p:sp>
          <p:nvSpPr>
            <p:cNvPr id="385" name="Google Shape;385;p37"/>
            <p:cNvSpPr txBox="1"/>
            <p:nvPr/>
          </p:nvSpPr>
          <p:spPr>
            <a:xfrm>
              <a:off x="4211960" y="1737570"/>
              <a:ext cx="4464496" cy="280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>
                  <a:solidFill>
                    <a:srgbClr val="018169"/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Цифровое государственное управление</a:t>
              </a:r>
              <a:endParaRPr sz="1800" dirty="0">
                <a:solidFill>
                  <a:srgbClr val="018169"/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9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49BF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635896" y="2355726"/>
            <a:ext cx="5040560" cy="339980"/>
            <a:chOff x="3635896" y="1707654"/>
            <a:chExt cx="5040560" cy="339980"/>
          </a:xfrm>
        </p:grpSpPr>
        <p:sp>
          <p:nvSpPr>
            <p:cNvPr id="12" name="Google Shape;385;p37"/>
            <p:cNvSpPr txBox="1"/>
            <p:nvPr/>
          </p:nvSpPr>
          <p:spPr>
            <a:xfrm>
              <a:off x="4211960" y="1737570"/>
              <a:ext cx="4464496" cy="280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rgbClr val="018169"/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Цифровая образовательная среда</a:t>
              </a:r>
              <a:endParaRPr sz="1800" dirty="0">
                <a:solidFill>
                  <a:srgbClr val="018169"/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13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49BF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44379" y="3723878"/>
            <a:ext cx="5040560" cy="618156"/>
            <a:chOff x="3635896" y="1568566"/>
            <a:chExt cx="5040560" cy="618156"/>
          </a:xfrm>
        </p:grpSpPr>
        <p:sp>
          <p:nvSpPr>
            <p:cNvPr id="15" name="Google Shape;385;p37"/>
            <p:cNvSpPr txBox="1"/>
            <p:nvPr/>
          </p:nvSpPr>
          <p:spPr>
            <a:xfrm>
              <a:off x="4211960" y="1568566"/>
              <a:ext cx="4464496" cy="618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rgbClr val="018169"/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Формирование комфортной городской среды</a:t>
              </a:r>
              <a:endParaRPr sz="1800" dirty="0">
                <a:solidFill>
                  <a:srgbClr val="018169"/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16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49BF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35896" y="4443958"/>
            <a:ext cx="5040560" cy="339980"/>
            <a:chOff x="3635896" y="1707654"/>
            <a:chExt cx="5040560" cy="339980"/>
          </a:xfrm>
        </p:grpSpPr>
        <p:sp>
          <p:nvSpPr>
            <p:cNvPr id="18" name="Google Shape;385;p37"/>
            <p:cNvSpPr txBox="1"/>
            <p:nvPr/>
          </p:nvSpPr>
          <p:spPr>
            <a:xfrm>
              <a:off x="4211960" y="1737570"/>
              <a:ext cx="4464496" cy="280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rgbClr val="018169"/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Современная школа</a:t>
              </a:r>
              <a:endParaRPr sz="1800" dirty="0">
                <a:solidFill>
                  <a:srgbClr val="018169"/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19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49BF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16088" y="2787774"/>
            <a:ext cx="5040560" cy="840122"/>
            <a:chOff x="3635896" y="1477344"/>
            <a:chExt cx="5040560" cy="840122"/>
          </a:xfrm>
        </p:grpSpPr>
        <p:sp>
          <p:nvSpPr>
            <p:cNvPr id="21" name="Google Shape;385;p37"/>
            <p:cNvSpPr txBox="1"/>
            <p:nvPr/>
          </p:nvSpPr>
          <p:spPr>
            <a:xfrm>
              <a:off x="4211960" y="1477344"/>
              <a:ext cx="4464496" cy="840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rgbClr val="018169"/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Содействие занятости женщин – создание условий дошкольного образования для детей в возрасте до трех лет</a:t>
              </a:r>
              <a:endParaRPr sz="1800" dirty="0">
                <a:solidFill>
                  <a:srgbClr val="018169"/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22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49BF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83;p37"/>
          <p:cNvSpPr txBox="1">
            <a:spLocks noGrp="1"/>
          </p:cNvSpPr>
          <p:nvPr>
            <p:ph type="title"/>
          </p:nvPr>
        </p:nvSpPr>
        <p:spPr>
          <a:xfrm>
            <a:off x="395536" y="195486"/>
            <a:ext cx="7355160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Современная школа </a:t>
            </a:r>
            <a:r>
              <a:rPr lang="ru-RU" sz="2000" dirty="0" smtClean="0"/>
              <a:t>(об</a:t>
            </a:r>
            <a:r>
              <a:rPr lang="ru-RU" sz="2400" dirty="0" smtClean="0"/>
              <a:t>щ</a:t>
            </a:r>
            <a:r>
              <a:rPr lang="ru-RU" sz="2000" dirty="0" smtClean="0"/>
              <a:t>ественно значимый проект)</a:t>
            </a:r>
            <a:endParaRPr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491339"/>
            <a:ext cx="3312368" cy="3384376"/>
            <a:chOff x="467544" y="1491339"/>
            <a:chExt cx="3312368" cy="338437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67544" y="1491339"/>
              <a:ext cx="3312368" cy="3384376"/>
            </a:xfrm>
            <a:prstGeom prst="roundRect">
              <a:avLst/>
            </a:prstGeom>
            <a:solidFill>
              <a:srgbClr val="EC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1872" y="1736977"/>
              <a:ext cx="3168352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14F40"/>
                  </a:solidFill>
                  <a:latin typeface="Candara" panose="020E0502030303020204" pitchFamily="34" charset="0"/>
                </a:rPr>
                <a:t>П</a:t>
              </a:r>
              <a:r>
                <a:rPr lang="ru-RU" dirty="0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роектирование </a:t>
              </a:r>
              <a:r>
                <a:rPr lang="ru-RU" dirty="0">
                  <a:solidFill>
                    <a:srgbClr val="014F40"/>
                  </a:solidFill>
                  <a:latin typeface="Candara" panose="020E0502030303020204" pitchFamily="34" charset="0"/>
                </a:rPr>
                <a:t>и строительство «</a:t>
              </a:r>
              <a:r>
                <a:rPr lang="ru-RU" dirty="0" err="1">
                  <a:solidFill>
                    <a:srgbClr val="014F40"/>
                  </a:solidFill>
                  <a:latin typeface="Candara" panose="020E0502030303020204" pitchFamily="34" charset="0"/>
                </a:rPr>
                <a:t>Воспитательно</a:t>
              </a:r>
              <a:r>
                <a:rPr lang="ru-RU" dirty="0">
                  <a:solidFill>
                    <a:srgbClr val="014F40"/>
                  </a:solidFill>
                  <a:latin typeface="Candara" panose="020E0502030303020204" pitchFamily="34" charset="0"/>
                </a:rPr>
                <a:t>-образовательного </a:t>
              </a:r>
              <a:r>
                <a:rPr lang="ru-RU" dirty="0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комплекса», </a:t>
              </a:r>
              <a:r>
                <a:rPr lang="ru-RU" dirty="0" err="1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включающиего</a:t>
              </a:r>
              <a:r>
                <a:rPr lang="ru-RU" dirty="0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 </a:t>
              </a:r>
              <a:r>
                <a:rPr lang="ru-RU" dirty="0">
                  <a:solidFill>
                    <a:srgbClr val="014F40"/>
                  </a:solidFill>
                  <a:latin typeface="Candara" panose="020E0502030303020204" pitchFamily="34" charset="0"/>
                </a:rPr>
                <a:t>в себя среднюю общеобразовательную школу на 2100 мест и детский сад на 350 мест в микрорайоне Опытное </a:t>
              </a:r>
              <a:r>
                <a:rPr lang="ru-RU" dirty="0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поле</a:t>
              </a:r>
            </a:p>
            <a:p>
              <a:pPr algn="ctr"/>
              <a:endParaRPr lang="ru-RU" dirty="0" smtClean="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ru-RU" dirty="0">
                  <a:solidFill>
                    <a:srgbClr val="014F40"/>
                  </a:solidFill>
                  <a:latin typeface="Candara" panose="020E0502030303020204" pitchFamily="34" charset="0"/>
                </a:rPr>
                <a:t>в 2020 – 100 миллионов рублей, </a:t>
              </a:r>
            </a:p>
            <a:p>
              <a:pPr algn="ctr"/>
              <a:r>
                <a:rPr lang="ru-RU" dirty="0">
                  <a:solidFill>
                    <a:srgbClr val="014F40"/>
                  </a:solidFill>
                  <a:latin typeface="Candara" panose="020E0502030303020204" pitchFamily="34" charset="0"/>
                </a:rPr>
                <a:t>в 2021 – 1 миллиард 340 миллионов, </a:t>
              </a:r>
            </a:p>
            <a:p>
              <a:pPr algn="ctr"/>
              <a:r>
                <a:rPr lang="ru-RU" dirty="0">
                  <a:solidFill>
                    <a:srgbClr val="014F40"/>
                  </a:solidFill>
                  <a:latin typeface="Candara" panose="020E0502030303020204" pitchFamily="34" charset="0"/>
                </a:rPr>
                <a:t>в 2022 – 1 миллиард 318 миллионов</a:t>
              </a:r>
              <a:r>
                <a:rPr lang="ru-RU" dirty="0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;</a:t>
              </a:r>
            </a:p>
            <a:p>
              <a:pPr algn="ctr"/>
              <a:endParaRPr lang="ru-RU" dirty="0" smtClean="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ru-RU" dirty="0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Ввод в эксплуатацию – 2022 год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98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194808" y="0"/>
            <a:ext cx="7355160" cy="10934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dirty="0" smtClean="0"/>
              <a:t>Другие об</a:t>
            </a:r>
            <a:r>
              <a:rPr lang="ru-RU" sz="2800" dirty="0" smtClean="0"/>
              <a:t>щ</a:t>
            </a:r>
            <a:r>
              <a:rPr lang="ru-RU" sz="2400" dirty="0" smtClean="0"/>
              <a:t>ественно значимые проекты, </a:t>
            </a:r>
            <a:r>
              <a:rPr lang="ru-RU" sz="2400" dirty="0"/>
              <a:t>реализуемые на территории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города</a:t>
            </a:r>
            <a:endParaRPr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94808" y="1156586"/>
            <a:ext cx="8751739" cy="3857533"/>
            <a:chOff x="323528" y="1174181"/>
            <a:chExt cx="8751739" cy="385753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74181"/>
              <a:ext cx="2808312" cy="190162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177039"/>
              <a:ext cx="2808312" cy="190162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967" y="1177039"/>
              <a:ext cx="2592288" cy="1901626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338824" y="3231804"/>
              <a:ext cx="8736443" cy="1799910"/>
              <a:chOff x="338824" y="3131606"/>
              <a:chExt cx="8736443" cy="1799910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338824" y="3131606"/>
                <a:ext cx="2808312" cy="1799910"/>
                <a:chOff x="475776" y="1596262"/>
                <a:chExt cx="5616624" cy="3384376"/>
              </a:xfrm>
            </p:grpSpPr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475776" y="1596262"/>
                  <a:ext cx="5616624" cy="3384376"/>
                </a:xfrm>
                <a:prstGeom prst="roundRect">
                  <a:avLst/>
                </a:prstGeom>
                <a:gradFill>
                  <a:gsLst>
                    <a:gs pos="0">
                      <a:srgbClr val="01A183">
                        <a:alpha val="82000"/>
                      </a:srgbClr>
                    </a:gs>
                    <a:gs pos="76000">
                      <a:srgbClr val="B2E282">
                        <a:lumMod val="100000"/>
                        <a:alpha val="94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55796" y="1783796"/>
                  <a:ext cx="5256584" cy="3009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Ремонт фасада и кровли школы №1 </a:t>
                  </a:r>
                </a:p>
                <a:p>
                  <a:pPr algn="ctr"/>
                  <a:r>
                    <a:rPr lang="ru-RU" b="1" dirty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в</a:t>
                  </a:r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 </a:t>
                  </a:r>
                  <a:r>
                    <a:rPr lang="ru-RU" b="1" dirty="0" err="1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мкр.Силикат</a:t>
                  </a:r>
                  <a:endParaRPr lang="ru-RU" b="1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2020 год - 13 миллионов рублей</a:t>
                  </a: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Окончание работ– 2020 год</a:t>
                  </a: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3321256" y="3131606"/>
                <a:ext cx="2808312" cy="1799910"/>
                <a:chOff x="475776" y="1596262"/>
                <a:chExt cx="5616624" cy="3384376"/>
              </a:xfrm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475776" y="1596262"/>
                  <a:ext cx="5616624" cy="3384376"/>
                </a:xfrm>
                <a:prstGeom prst="roundRect">
                  <a:avLst/>
                </a:prstGeom>
                <a:gradFill>
                  <a:gsLst>
                    <a:gs pos="0">
                      <a:srgbClr val="01A183">
                        <a:alpha val="82000"/>
                      </a:srgbClr>
                    </a:gs>
                    <a:gs pos="76000">
                      <a:srgbClr val="B2E282">
                        <a:lumMod val="100000"/>
                        <a:alpha val="94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55796" y="1783796"/>
                  <a:ext cx="5256584" cy="3009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Капитальный ремонт детского сада «</a:t>
                  </a:r>
                  <a:r>
                    <a:rPr lang="ru-RU" b="1" dirty="0" err="1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Семицветик</a:t>
                  </a:r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»</a:t>
                  </a: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2021 год – 27,5 миллионов рублей</a:t>
                  </a: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Окончание работ– 2021 год</a:t>
                  </a: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6266955" y="3131606"/>
                <a:ext cx="2808312" cy="1799910"/>
                <a:chOff x="6062374" y="1309704"/>
                <a:chExt cx="5616624" cy="3384376"/>
              </a:xfrm>
            </p:grpSpPr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6062374" y="1309704"/>
                  <a:ext cx="5616624" cy="3384376"/>
                </a:xfrm>
                <a:prstGeom prst="roundRect">
                  <a:avLst/>
                </a:prstGeom>
                <a:gradFill>
                  <a:gsLst>
                    <a:gs pos="0">
                      <a:srgbClr val="01A183">
                        <a:alpha val="82000"/>
                      </a:srgbClr>
                    </a:gs>
                    <a:gs pos="76000">
                      <a:srgbClr val="B2E282">
                        <a:lumMod val="100000"/>
                        <a:alpha val="94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242394" y="1497238"/>
                  <a:ext cx="5256584" cy="3009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Капитальный ремонт Дома культуры «БЕЛАЯ ДАЧА»</a:t>
                  </a: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2021 год – 40 </a:t>
                  </a:r>
                  <a:r>
                    <a:rPr lang="ru-RU" dirty="0" err="1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млн.руб</a:t>
                  </a:r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2022 год – 93 </a:t>
                  </a:r>
                  <a:r>
                    <a:rPr lang="ru-RU" dirty="0" err="1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млн.руб</a:t>
                  </a:r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Окончание работ– 2022 год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689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253432" y="339502"/>
            <a:ext cx="7355160" cy="8054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800" dirty="0" smtClean="0"/>
              <a:t>Контактная информация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21171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14F40"/>
                </a:solidFill>
              </a:rPr>
              <a:t>Администрация городского округа Котельники Московской области</a:t>
            </a:r>
          </a:p>
          <a:p>
            <a:r>
              <a:rPr lang="ru-RU" dirty="0" smtClean="0">
                <a:solidFill>
                  <a:srgbClr val="014F40"/>
                </a:solidFill>
              </a:rPr>
              <a:t>140055, Московская область, </a:t>
            </a:r>
            <a:r>
              <a:rPr lang="ru-RU" dirty="0" err="1" smtClean="0">
                <a:solidFill>
                  <a:srgbClr val="014F40"/>
                </a:solidFill>
              </a:rPr>
              <a:t>г.Котельники</a:t>
            </a:r>
            <a:r>
              <a:rPr lang="ru-RU" dirty="0" smtClean="0">
                <a:solidFill>
                  <a:srgbClr val="014F40"/>
                </a:solidFill>
              </a:rPr>
              <a:t>, ул. </a:t>
            </a:r>
            <a:r>
              <a:rPr lang="ru-RU" dirty="0" smtClean="0">
                <a:solidFill>
                  <a:srgbClr val="014F40"/>
                </a:solidFill>
              </a:rPr>
              <a:t>Дзержинское </a:t>
            </a:r>
            <a:r>
              <a:rPr lang="ru-RU" dirty="0" smtClean="0">
                <a:solidFill>
                  <a:srgbClr val="014F40"/>
                </a:solidFill>
              </a:rPr>
              <a:t>шоссе, д.5/4</a:t>
            </a:r>
          </a:p>
          <a:p>
            <a:endParaRPr lang="ru-RU" dirty="0">
              <a:solidFill>
                <a:srgbClr val="014F40"/>
              </a:solidFill>
            </a:endParaRPr>
          </a:p>
          <a:p>
            <a:r>
              <a:rPr lang="ru-RU" dirty="0" smtClean="0">
                <a:solidFill>
                  <a:srgbClr val="014F40"/>
                </a:solidFill>
              </a:rPr>
              <a:t>8-495-554-45-08</a:t>
            </a:r>
          </a:p>
          <a:p>
            <a:r>
              <a:rPr lang="ru-RU" dirty="0" smtClean="0">
                <a:solidFill>
                  <a:srgbClr val="014F40"/>
                </a:solidFill>
              </a:rPr>
              <a:t>8-495-559-31-11 (факс)</a:t>
            </a:r>
          </a:p>
          <a:p>
            <a:endParaRPr lang="ru-RU" dirty="0">
              <a:solidFill>
                <a:srgbClr val="014F40"/>
              </a:solidFill>
            </a:endParaRPr>
          </a:p>
          <a:p>
            <a:r>
              <a:rPr lang="ru-RU" u="sng" dirty="0" smtClean="0">
                <a:solidFill>
                  <a:srgbClr val="014F40"/>
                </a:solidFill>
              </a:rPr>
              <a:t>Управление финансов</a:t>
            </a:r>
          </a:p>
          <a:p>
            <a:r>
              <a:rPr lang="ru-RU" dirty="0" smtClean="0">
                <a:solidFill>
                  <a:srgbClr val="014F40"/>
                </a:solidFill>
              </a:rPr>
              <a:t>8-495-559-97-55, 8-495-553-70-77</a:t>
            </a:r>
          </a:p>
          <a:p>
            <a:r>
              <a:rPr lang="en-US" dirty="0" smtClean="0">
                <a:solidFill>
                  <a:srgbClr val="014F40"/>
                </a:solidFill>
              </a:rPr>
              <a:t>e-mail</a:t>
            </a:r>
            <a:r>
              <a:rPr lang="ru-RU" dirty="0" smtClean="0">
                <a:solidFill>
                  <a:srgbClr val="014F40"/>
                </a:solidFill>
              </a:rPr>
              <a:t>: </a:t>
            </a:r>
            <a:r>
              <a:rPr lang="en-US" dirty="0" smtClean="0">
                <a:solidFill>
                  <a:srgbClr val="014F40"/>
                </a:solidFill>
                <a:hlinkClick r:id="rId3"/>
              </a:rPr>
              <a:t>fko.kotel@yandex.ru</a:t>
            </a:r>
            <a:endParaRPr lang="en-US" dirty="0" smtClean="0">
              <a:solidFill>
                <a:srgbClr val="014F40"/>
              </a:solidFill>
            </a:endParaRPr>
          </a:p>
          <a:p>
            <a:endParaRPr lang="en-US" dirty="0">
              <a:solidFill>
                <a:srgbClr val="014F40"/>
              </a:solidFill>
            </a:endParaRPr>
          </a:p>
          <a:p>
            <a:r>
              <a:rPr lang="ru-RU" dirty="0" smtClean="0">
                <a:solidFill>
                  <a:srgbClr val="014F40"/>
                </a:solidFill>
              </a:rPr>
              <a:t>График работы финансового органа: </a:t>
            </a:r>
            <a:r>
              <a:rPr lang="ru-RU" dirty="0" smtClean="0">
                <a:solidFill>
                  <a:srgbClr val="014F40"/>
                </a:solidFill>
              </a:rPr>
              <a:t>9:00 - 18:00 </a:t>
            </a:r>
            <a:r>
              <a:rPr lang="ru-RU" dirty="0" err="1" smtClean="0">
                <a:solidFill>
                  <a:srgbClr val="014F40"/>
                </a:solidFill>
              </a:rPr>
              <a:t>пн</a:t>
            </a:r>
            <a:r>
              <a:rPr lang="ru-RU" dirty="0" smtClean="0">
                <a:solidFill>
                  <a:srgbClr val="014F40"/>
                </a:solidFill>
              </a:rPr>
              <a:t>-пт.</a:t>
            </a:r>
          </a:p>
          <a:p>
            <a:r>
              <a:rPr lang="ru-RU" dirty="0" smtClean="0">
                <a:solidFill>
                  <a:srgbClr val="014F40"/>
                </a:solidFill>
              </a:rPr>
              <a:t>Часы приема: 15:00 – 18:00 </a:t>
            </a:r>
            <a:r>
              <a:rPr lang="ru-RU" dirty="0" err="1" smtClean="0">
                <a:solidFill>
                  <a:srgbClr val="014F40"/>
                </a:solidFill>
              </a:rPr>
              <a:t>пн-пт</a:t>
            </a:r>
            <a:endParaRPr lang="ru-RU" dirty="0">
              <a:solidFill>
                <a:srgbClr val="014F4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29125"/>
            <a:ext cx="1477088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123478"/>
            <a:ext cx="548640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Основные задачи и приоритеты бюджетной политики</a:t>
            </a:r>
            <a:endParaRPr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23678"/>
            <a:ext cx="8496944" cy="2880320"/>
          </a:xfrm>
        </p:spPr>
        <p:txBody>
          <a:bodyPr/>
          <a:lstStyle/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Реализация Указов и поручений Президента РФ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Исполнение поручений Губернатора Московской области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Исполнение поручений Главы городского округа Котельники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Открытость и прозрачность бюджетных данных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Планирование расходов в рамках муниципальных программ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Повышение эффективности бюджетных расходов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Обеспечение в приоритетном порядке социально-значимых расходов</a:t>
            </a:r>
          </a:p>
          <a:p>
            <a:endParaRPr lang="ru-RU" dirty="0" smtClean="0">
              <a:solidFill>
                <a:srgbClr val="1A4A49"/>
              </a:solidFill>
              <a:latin typeface="Candara" panose="020E0502030303020204" pitchFamily="34" charset="0"/>
            </a:endParaRPr>
          </a:p>
          <a:p>
            <a:endParaRPr lang="ru-RU" dirty="0">
              <a:solidFill>
                <a:srgbClr val="1A4A49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31022"/>
            <a:ext cx="5486400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Основные понятия</a:t>
            </a:r>
            <a:endParaRPr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2666" y="852700"/>
            <a:ext cx="8424936" cy="4233003"/>
            <a:chOff x="1524000" y="1003040"/>
            <a:chExt cx="6105985" cy="3137417"/>
          </a:xfrm>
        </p:grpSpPr>
        <p:sp>
          <p:nvSpPr>
            <p:cNvPr id="7" name="Полилиния 6"/>
            <p:cNvSpPr/>
            <p:nvPr/>
          </p:nvSpPr>
          <p:spPr>
            <a:xfrm>
              <a:off x="2698699" y="2952632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71CD9B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rgbClr val="016350"/>
                  </a:solidFill>
                  <a:latin typeface="Candara" panose="020E0502030303020204" pitchFamily="34" charset="0"/>
                </a:rPr>
                <a:t>Доходы бюджета </a:t>
              </a:r>
              <a:r>
                <a:rPr lang="ru-RU" sz="1000" dirty="0">
                  <a:solidFill>
                    <a:srgbClr val="016350"/>
                  </a:solidFill>
                  <a:latin typeface="Candara" panose="020E0502030303020204" pitchFamily="34" charset="0"/>
                </a:rPr>
                <a:t>-поступающие в бюджет денежные средства</a:t>
              </a: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1524000" y="2306952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9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3872179" y="2297853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B2E28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 smtClean="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Межбюджетные </a:t>
              </a:r>
              <a:r>
                <a:rPr lang="ru-RU" sz="1000" b="1" kern="1200" dirty="0">
                  <a:solidFill>
                    <a:srgbClr val="014F40"/>
                  </a:solidFill>
                  <a:latin typeface="Candara" panose="020E0502030303020204" pitchFamily="34" charset="0"/>
                </a:rPr>
                <a:t>трансферты </a:t>
              </a:r>
              <a:r>
                <a:rPr lang="ru-RU" sz="1000" kern="1200" dirty="0">
                  <a:solidFill>
                    <a:srgbClr val="014F40"/>
                  </a:solidFill>
                  <a:latin typeface="Candara" panose="020E0502030303020204" pitchFamily="34" charset="0"/>
                </a:rPr>
                <a:t>–средства, предоставляемые одним бюджетом бюджетной системы Российской Федерации другому бюджету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5051755" y="2950749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6D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2698699" y="1657820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71CD9B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014F40"/>
                  </a:solidFill>
                  <a:latin typeface="Candara" panose="020E0502030303020204" pitchFamily="34" charset="0"/>
                  <a:cs typeface="Arial" charset="0"/>
                </a:rPr>
                <a:t>Бюджет</a:t>
              </a:r>
              <a:r>
                <a:rPr lang="ru-RU" sz="900" b="1" dirty="0">
                  <a:solidFill>
                    <a:srgbClr val="014F40"/>
                  </a:solidFill>
                  <a:latin typeface="Candara" panose="020E0502030303020204" pitchFamily="34" charset="0"/>
                  <a:cs typeface="Arial" charset="0"/>
                </a:rPr>
  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  </a:r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6246193" y="1003040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9BF7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5051755" y="1655938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018D7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b="1" dirty="0">
                <a:solidFill>
                  <a:schemeClr val="bg1"/>
                </a:solidFill>
                <a:latin typeface="Candara" panose="020E0502030303020204" pitchFamily="34" charset="0"/>
                <a:cs typeface="Arial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 smtClean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  Межбюджетные </a:t>
              </a:r>
              <a:r>
                <a:rPr lang="ru-RU" sz="900" b="1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отношения –</a:t>
              </a:r>
              <a:r>
                <a:rPr lang="ru-RU" sz="900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взаимоотношения между публично-правовыми образованиями по вопросам регулирования бюджетных правоотношений, организации и осуществления </a:t>
              </a:r>
              <a:r>
                <a:rPr lang="ru-RU" sz="900" dirty="0" smtClean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  бюджетного </a:t>
              </a:r>
              <a:r>
                <a:rPr lang="ru-RU" sz="900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процесса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6228182" y="2283723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9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Прямоугольник 2"/>
          <p:cNvSpPr/>
          <p:nvPr/>
        </p:nvSpPr>
        <p:spPr>
          <a:xfrm>
            <a:off x="422938" y="3028523"/>
            <a:ext cx="1608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16350"/>
                </a:solidFill>
                <a:latin typeface="Candara" panose="020E0502030303020204" pitchFamily="34" charset="0"/>
              </a:rPr>
              <a:t>Расходы бюджета </a:t>
            </a:r>
            <a:r>
              <a:rPr lang="ru-RU" sz="1100" b="1" dirty="0">
                <a:solidFill>
                  <a:srgbClr val="01A183"/>
                </a:solidFill>
                <a:latin typeface="Candara" panose="020E0502030303020204" pitchFamily="34" charset="0"/>
              </a:rPr>
              <a:t>-выплачиваемые из бюджета денежные средства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0203" y="3897134"/>
            <a:ext cx="1909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16350"/>
                </a:solidFill>
                <a:latin typeface="Candara" panose="020E0502030303020204" pitchFamily="34" charset="0"/>
              </a:rPr>
              <a:t>Дефицит бюджета </a:t>
            </a:r>
            <a:r>
              <a:rPr lang="ru-RU" sz="1100" dirty="0">
                <a:solidFill>
                  <a:srgbClr val="016350"/>
                </a:solidFill>
                <a:latin typeface="Candara" panose="020E0502030303020204" pitchFamily="34" charset="0"/>
              </a:rPr>
              <a:t>-</a:t>
            </a:r>
          </a:p>
          <a:p>
            <a:pPr algn="ctr">
              <a:defRPr/>
            </a:pPr>
            <a:r>
              <a:rPr lang="ru-RU" sz="1100" dirty="0">
                <a:solidFill>
                  <a:srgbClr val="016350"/>
                </a:solidFill>
                <a:latin typeface="Candara" panose="020E0502030303020204" pitchFamily="34" charset="0"/>
              </a:rPr>
              <a:t>превышение расходов бюджета над его </a:t>
            </a:r>
            <a:r>
              <a:rPr lang="ru-RU" sz="1100" dirty="0" smtClean="0">
                <a:solidFill>
                  <a:srgbClr val="016350"/>
                </a:solidFill>
                <a:latin typeface="Candara" panose="020E0502030303020204" pitchFamily="34" charset="0"/>
              </a:rPr>
              <a:t> доходами</a:t>
            </a:r>
            <a:endParaRPr lang="ru-RU" sz="1100" dirty="0">
              <a:solidFill>
                <a:srgbClr val="01635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5843" y="3028523"/>
            <a:ext cx="1884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16350"/>
                </a:solidFill>
                <a:latin typeface="Candara" panose="020E0502030303020204" pitchFamily="34" charset="0"/>
              </a:rPr>
              <a:t>Профицит </a:t>
            </a:r>
            <a:r>
              <a:rPr lang="ru-RU" sz="1100" b="1" dirty="0" smtClean="0">
                <a:solidFill>
                  <a:srgbClr val="016350"/>
                </a:solidFill>
                <a:latin typeface="Candara" panose="020E0502030303020204" pitchFamily="34" charset="0"/>
              </a:rPr>
              <a:t>бюджета </a:t>
            </a:r>
            <a:r>
              <a:rPr lang="ru-RU" sz="1100" dirty="0" smtClean="0">
                <a:solidFill>
                  <a:srgbClr val="016350"/>
                </a:solidFill>
                <a:latin typeface="Candara" panose="020E0502030303020204" pitchFamily="34" charset="0"/>
              </a:rPr>
              <a:t>-</a:t>
            </a:r>
            <a:endParaRPr lang="ru-RU" sz="1100" dirty="0">
              <a:solidFill>
                <a:srgbClr val="016350"/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rgbClr val="016350"/>
                </a:solidFill>
                <a:latin typeface="Candara" panose="020E0502030303020204" pitchFamily="34" charset="0"/>
              </a:rPr>
              <a:t>превышение доходов бюджета над его расходами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26049" y="907648"/>
            <a:ext cx="1784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 dirty="0" smtClean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rPr>
              <a:t>Граждане </a:t>
            </a:r>
            <a:r>
              <a:rPr lang="ru-RU" sz="800" dirty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rPr>
              <a:t>– </a:t>
            </a:r>
            <a:endParaRPr lang="ru-RU" sz="800" dirty="0" smtClean="0">
              <a:solidFill>
                <a:srgbClr val="016350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" dirty="0" smtClean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rPr>
              <a:t>как налогоплательщики,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rPr>
              <a:t> </a:t>
            </a:r>
            <a:r>
              <a:rPr lang="ru-RU" sz="800" dirty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rPr>
              <a:t>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</a:t>
            </a:r>
            <a:endParaRPr lang="ru-RU" sz="800" dirty="0" smtClean="0">
              <a:solidFill>
                <a:srgbClr val="016350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" dirty="0" smtClean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rPr>
              <a:t>общества </a:t>
            </a:r>
            <a:r>
              <a:rPr lang="ru-RU" sz="800" dirty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rPr>
              <a:t>в целом, так и для </a:t>
            </a:r>
            <a:endParaRPr lang="ru-RU" sz="800" dirty="0" smtClean="0">
              <a:solidFill>
                <a:srgbClr val="016350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" dirty="0" smtClean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rPr>
              <a:t>каждой </a:t>
            </a:r>
            <a:r>
              <a:rPr lang="ru-RU" sz="800" dirty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rPr>
              <a:t>семьи, для каждого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116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31022"/>
            <a:ext cx="8208912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Основные показатели социально-экономического развития</a:t>
            </a:r>
            <a:endParaRPr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484331"/>
              </p:ext>
            </p:extLst>
          </p:nvPr>
        </p:nvGraphicFramePr>
        <p:xfrm>
          <a:off x="323529" y="771549"/>
          <a:ext cx="8494614" cy="4164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12411"/>
                <a:gridCol w="790681"/>
                <a:gridCol w="819290"/>
                <a:gridCol w="834897"/>
                <a:gridCol w="827092"/>
                <a:gridCol w="944136"/>
                <a:gridCol w="866107"/>
              </a:tblGrid>
              <a:tr h="122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Единицы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Прогноз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36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10 881,6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11 007,3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11 131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11 256,3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11 382,8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Инвестиции </a:t>
                      </a:r>
                      <a:r>
                        <a:rPr lang="ru-RU" sz="800" u="none" strike="noStrike" dirty="0">
                          <a:effectLst/>
                        </a:rPr>
                        <a:t>в основной капитал за счет всех источников финансирования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12 881,89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13 320,50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13 707,70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14 109,20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14517,3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инвестиций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потребительских цен в среднем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121,5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69 728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79 979,1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86 588,1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93 473,7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100 809,7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инвестиций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Объем платных услуг населению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млрд.руб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1 744,9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1 812,9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1 896,2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1 975,8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2 062,7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платных 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Среднегодовая численность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45 816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47 312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48 398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49 572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50 868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Естественный прирост населения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Миграционный прирост населения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1 159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1 207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23528" y="61689"/>
            <a:ext cx="7571184" cy="1419722"/>
          </a:xfrm>
        </p:spPr>
        <p:txBody>
          <a:bodyPr/>
          <a:lstStyle/>
          <a:p>
            <a:r>
              <a:rPr lang="ru-RU" dirty="0" smtClean="0"/>
              <a:t>Основные параметры бюджета </a:t>
            </a:r>
            <a:r>
              <a:rPr lang="ru-RU" sz="2800" dirty="0" err="1" smtClean="0"/>
              <a:t>млн.руб</a:t>
            </a:r>
            <a:endParaRPr lang="ru-RU" sz="2800" dirty="0"/>
          </a:p>
        </p:txBody>
      </p:sp>
      <p:cxnSp>
        <p:nvCxnSpPr>
          <p:cNvPr id="8" name="Прямая соединительная линия 7"/>
          <p:cNvCxnSpPr>
            <a:stCxn id="6" idx="1"/>
          </p:cNvCxnSpPr>
          <p:nvPr/>
        </p:nvCxnSpPr>
        <p:spPr>
          <a:xfrm>
            <a:off x="323528" y="771550"/>
            <a:ext cx="6624736" cy="102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ятиугольник 8"/>
          <p:cNvSpPr/>
          <p:nvPr/>
        </p:nvSpPr>
        <p:spPr>
          <a:xfrm>
            <a:off x="899592" y="1942083"/>
            <a:ext cx="1747831" cy="580513"/>
          </a:xfrm>
          <a:prstGeom prst="homePlate">
            <a:avLst/>
          </a:prstGeom>
          <a:noFill/>
          <a:ln>
            <a:solidFill>
              <a:srgbClr val="2CA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05A59"/>
                </a:solidFill>
                <a:latin typeface="Candara" panose="020E0502030303020204" pitchFamily="34" charset="0"/>
              </a:rPr>
              <a:t>ДОХОДЫ</a:t>
            </a:r>
            <a:endParaRPr lang="ru-RU" sz="2000" b="1" dirty="0">
              <a:solidFill>
                <a:srgbClr val="205A59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899592" y="2696750"/>
            <a:ext cx="1747831" cy="580513"/>
          </a:xfrm>
          <a:prstGeom prst="homePlate">
            <a:avLst/>
          </a:prstGeom>
          <a:noFill/>
          <a:ln>
            <a:solidFill>
              <a:srgbClr val="2CA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05A59"/>
                </a:solidFill>
                <a:latin typeface="Candara" panose="020E0502030303020204" pitchFamily="34" charset="0"/>
              </a:rPr>
              <a:t>РАСХОДЫ</a:t>
            </a:r>
            <a:endParaRPr lang="ru-RU" sz="2000" b="1" dirty="0">
              <a:solidFill>
                <a:srgbClr val="205A59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084822" y="1942083"/>
            <a:ext cx="1223481" cy="580513"/>
          </a:xfrm>
          <a:prstGeom prst="hexagon">
            <a:avLst/>
          </a:prstGeom>
          <a:solidFill>
            <a:srgbClr val="A6D58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2 944</a:t>
            </a:r>
            <a:endParaRPr lang="ru-RU" sz="1600" dirty="0">
              <a:solidFill>
                <a:srgbClr val="318B89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084822" y="2704553"/>
            <a:ext cx="1223481" cy="580513"/>
          </a:xfrm>
          <a:prstGeom prst="hexagon">
            <a:avLst/>
          </a:prstGeom>
          <a:solidFill>
            <a:srgbClr val="A6D58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2 989</a:t>
            </a:r>
            <a:endParaRPr lang="ru-RU" sz="1600" dirty="0">
              <a:solidFill>
                <a:srgbClr val="205A59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7541348" y="1942083"/>
            <a:ext cx="1223481" cy="580513"/>
          </a:xfrm>
          <a:prstGeom prst="hexagon">
            <a:avLst/>
          </a:prstGeom>
          <a:solidFill>
            <a:srgbClr val="2CA28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979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541347" y="2692620"/>
            <a:ext cx="1223481" cy="580513"/>
          </a:xfrm>
          <a:prstGeom prst="hexagon">
            <a:avLst/>
          </a:prstGeom>
          <a:solidFill>
            <a:srgbClr val="2CA28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3 058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628297" y="1942083"/>
            <a:ext cx="1223481" cy="580513"/>
          </a:xfrm>
          <a:prstGeom prst="hexagon">
            <a:avLst/>
          </a:prstGeom>
          <a:solidFill>
            <a:srgbClr val="FFFF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1 786</a:t>
            </a:r>
            <a:endParaRPr lang="ru-RU" sz="1600" dirty="0">
              <a:solidFill>
                <a:srgbClr val="205A59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4628297" y="2704553"/>
            <a:ext cx="1223481" cy="580513"/>
          </a:xfrm>
          <a:prstGeom prst="hexagon">
            <a:avLst/>
          </a:prstGeom>
          <a:solidFill>
            <a:srgbClr val="FFFF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</a:t>
            </a:r>
            <a:r>
              <a:rPr lang="ru-RU" sz="1600" dirty="0" smtClean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880</a:t>
            </a:r>
            <a:endParaRPr lang="ru-RU" sz="1600" dirty="0">
              <a:solidFill>
                <a:srgbClr val="205A59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3080" y="1419622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18B89"/>
                </a:solidFill>
                <a:latin typeface="Candara" panose="020E0502030303020204" pitchFamily="34" charset="0"/>
              </a:rPr>
              <a:t>2020</a:t>
            </a:r>
            <a:endParaRPr lang="ru-RU" sz="2400" b="1" dirty="0">
              <a:solidFill>
                <a:srgbClr val="318B89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9605" y="1419622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18B89"/>
                </a:solidFill>
                <a:latin typeface="Candara" panose="020E0502030303020204" pitchFamily="34" charset="0"/>
              </a:rPr>
              <a:t>2021</a:t>
            </a:r>
            <a:endParaRPr lang="ru-RU" sz="2400" b="1" dirty="0">
              <a:solidFill>
                <a:srgbClr val="318B89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6131" y="1419622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18B89"/>
                </a:solidFill>
                <a:latin typeface="Candara" panose="020E0502030303020204" pitchFamily="34" charset="0"/>
              </a:rPr>
              <a:t>2022</a:t>
            </a:r>
            <a:endParaRPr lang="ru-RU" sz="2400" b="1" dirty="0">
              <a:solidFill>
                <a:srgbClr val="318B89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3131840" y="1932678"/>
            <a:ext cx="1223481" cy="580513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1 642</a:t>
            </a:r>
            <a:endParaRPr lang="ru-RU" sz="1600" dirty="0">
              <a:solidFill>
                <a:srgbClr val="205A59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3131840" y="2695148"/>
            <a:ext cx="1223481" cy="580513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1 694</a:t>
            </a:r>
            <a:endParaRPr lang="ru-RU" sz="1600" dirty="0">
              <a:solidFill>
                <a:srgbClr val="205A59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99592" y="3442011"/>
            <a:ext cx="7894920" cy="589918"/>
            <a:chOff x="899592" y="3442011"/>
            <a:chExt cx="7894920" cy="589918"/>
          </a:xfrm>
        </p:grpSpPr>
        <p:sp>
          <p:nvSpPr>
            <p:cNvPr id="12" name="Пятиугольник 11"/>
            <p:cNvSpPr/>
            <p:nvPr/>
          </p:nvSpPr>
          <p:spPr>
            <a:xfrm>
              <a:off x="899592" y="3451416"/>
              <a:ext cx="1747831" cy="580513"/>
            </a:xfrm>
            <a:prstGeom prst="homePlate">
              <a:avLst/>
            </a:prstGeom>
            <a:noFill/>
            <a:ln>
              <a:solidFill>
                <a:srgbClr val="2CA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205A59"/>
                  </a:solidFill>
                  <a:latin typeface="Candara" panose="020E0502030303020204" pitchFamily="34" charset="0"/>
                </a:rPr>
                <a:t>ДЕФИЦИТ</a:t>
              </a:r>
              <a:endParaRPr lang="ru-RU" sz="2000" b="1" dirty="0">
                <a:solidFill>
                  <a:srgbClr val="205A59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6084822" y="3451416"/>
              <a:ext cx="1223481" cy="580513"/>
            </a:xfrm>
            <a:prstGeom prst="hexagon">
              <a:avLst/>
            </a:prstGeom>
            <a:solidFill>
              <a:srgbClr val="A6D58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- </a:t>
              </a:r>
              <a:r>
                <a:rPr lang="ru-RU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45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7571031" y="3442011"/>
              <a:ext cx="1223481" cy="580513"/>
            </a:xfrm>
            <a:prstGeom prst="hexagon">
              <a:avLst/>
            </a:prstGeom>
            <a:solidFill>
              <a:srgbClr val="2CA2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- </a:t>
              </a:r>
              <a:r>
                <a:rPr lang="ru-RU" sz="16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78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4628297" y="3451416"/>
              <a:ext cx="1223481" cy="580513"/>
            </a:xfrm>
            <a:prstGeom prst="hexagon">
              <a:avLst/>
            </a:prstGeom>
            <a:solidFill>
              <a:srgbClr val="FFFF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- </a:t>
              </a:r>
              <a:r>
                <a:rPr lang="ru-RU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94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7" name="Шестиугольник 26"/>
            <p:cNvSpPr/>
            <p:nvPr/>
          </p:nvSpPr>
          <p:spPr>
            <a:xfrm>
              <a:off x="3131840" y="3442011"/>
              <a:ext cx="1223481" cy="580513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+ 21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6623" y="1410217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18B89"/>
                </a:solidFill>
                <a:latin typeface="Candara" panose="020E0502030303020204" pitchFamily="34" charset="0"/>
              </a:rPr>
              <a:t>2019</a:t>
            </a:r>
            <a:endParaRPr lang="ru-RU" sz="2400" b="1" dirty="0">
              <a:solidFill>
                <a:srgbClr val="318B89"/>
              </a:solidFill>
              <a:latin typeface="Candara" panose="020E0502030303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99592" y="4188668"/>
            <a:ext cx="7865237" cy="589918"/>
            <a:chOff x="899592" y="3442011"/>
            <a:chExt cx="7865237" cy="589918"/>
          </a:xfrm>
        </p:grpSpPr>
        <p:sp>
          <p:nvSpPr>
            <p:cNvPr id="30" name="Пятиугольник 29"/>
            <p:cNvSpPr/>
            <p:nvPr/>
          </p:nvSpPr>
          <p:spPr>
            <a:xfrm>
              <a:off x="899592" y="3451416"/>
              <a:ext cx="1747831" cy="580513"/>
            </a:xfrm>
            <a:prstGeom prst="homePlate">
              <a:avLst/>
            </a:prstGeom>
            <a:noFill/>
            <a:ln>
              <a:solidFill>
                <a:srgbClr val="2CA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205A59"/>
                  </a:solidFill>
                  <a:latin typeface="Candara" panose="020E0502030303020204" pitchFamily="34" charset="0"/>
                </a:rPr>
                <a:t>Муниципальный долг</a:t>
              </a:r>
              <a:endParaRPr lang="ru-RU" b="1" dirty="0">
                <a:solidFill>
                  <a:srgbClr val="205A59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6084822" y="3451416"/>
              <a:ext cx="1223481" cy="580513"/>
            </a:xfrm>
            <a:prstGeom prst="hexagon">
              <a:avLst/>
            </a:prstGeom>
            <a:solidFill>
              <a:srgbClr val="A6D58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134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7541348" y="3442011"/>
              <a:ext cx="1223481" cy="580513"/>
            </a:xfrm>
            <a:prstGeom prst="hexagon">
              <a:avLst/>
            </a:prstGeom>
            <a:solidFill>
              <a:srgbClr val="2CA2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179</a:t>
              </a:r>
              <a:endParaRPr lang="ru-RU" sz="1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4628297" y="3451416"/>
              <a:ext cx="1223481" cy="580513"/>
            </a:xfrm>
            <a:prstGeom prst="hexagon">
              <a:avLst/>
            </a:prstGeom>
            <a:solidFill>
              <a:srgbClr val="FFFF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40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131840" y="3442011"/>
              <a:ext cx="1223481" cy="580513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100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4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8421"/>
            <a:ext cx="684076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Структура доходов бюджета 2020 </a:t>
            </a:r>
            <a:endParaRPr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15027957"/>
              </p:ext>
            </p:extLst>
          </p:nvPr>
        </p:nvGraphicFramePr>
        <p:xfrm>
          <a:off x="179512" y="915566"/>
          <a:ext cx="8784976" cy="40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8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51470"/>
            <a:ext cx="8280920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Структура доходов бюджета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.</a:t>
            </a:r>
            <a:endParaRPr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11872"/>
              </p:ext>
            </p:extLst>
          </p:nvPr>
        </p:nvGraphicFramePr>
        <p:xfrm>
          <a:off x="323528" y="555526"/>
          <a:ext cx="8496944" cy="4416641"/>
        </p:xfrm>
        <a:graphic>
          <a:graphicData uri="http://schemas.openxmlformats.org/drawingml/2006/table">
            <a:tbl>
              <a:tblPr>
                <a:tableStyleId>{61139746-484A-4F92-B0BD-B6926064FB0F}</a:tableStyleId>
              </a:tblPr>
              <a:tblGrid>
                <a:gridCol w="2969806"/>
                <a:gridCol w="1411185"/>
                <a:gridCol w="1397142"/>
                <a:gridCol w="1405920"/>
                <a:gridCol w="1312891"/>
              </a:tblGrid>
              <a:tr h="1484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Наименование доходов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Отчетный 2019 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Текущий 2020 год</a:t>
                      </a:r>
                      <a:endParaRPr lang="ru-RU" sz="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2021 год</a:t>
                      </a:r>
                      <a:endParaRPr lang="ru-RU" sz="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2022 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Налог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 доходы физических лиц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294 653,6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323 249,6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323 359,2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323 359,2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Акцизы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3 750,3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3 923,2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4 165,0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4 165,0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Налоги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  совокупный доход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179 530,2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194 535,4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196 076,2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196 076,2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Налог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, взимаемый в связи с применением упрощенной </a:t>
                      </a:r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системы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налогообложения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130 447,0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142 244,7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142 726,2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142 726,2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Единый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налог на вмененный доход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45 381,0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47 381,0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48 400,0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48 400,0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Налог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, взимаемый в связи с применением патентной системы налогообложения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3 690,2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4 909,7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4 950,0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4 950,0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Налоги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 имущество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332 025,1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330 644,2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332 405,0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332 405,0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Налог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 имущество физических лиц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14538"/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ru-RU" sz="800" b="0" i="0" u="none" strike="noStrike" baseline="0" dirty="0" smtClean="0">
                          <a:solidFill>
                            <a:srgbClr val="014538"/>
                          </a:solidFill>
                          <a:effectLst/>
                          <a:latin typeface="Arial"/>
                        </a:rPr>
                        <a:t> 490,0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29 398,7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29 500,3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29 500,3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Земельный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налог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304 535,1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301 245,5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302 904,7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302 904,7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Государственная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пошлина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2 200,0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3 082,5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3 000,0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3 000,0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Доходы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от использования имущества, находящегося в муниципальной собственности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149 649,1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175 110,4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171 710,0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171 710,0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Арендная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плата за землю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133 945,0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154 665,0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151 160,0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151 160,0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Аренда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имущества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6 200,0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Прочие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доходы от использования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9 504,1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14 095,4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14 200,0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14 200,0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Доходы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от продажи земли и </a:t>
                      </a:r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имущества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</a:t>
                      </a:r>
                      <a:r>
                        <a:rPr lang="ru-RU" sz="800" b="1" u="none" strike="noStrike" baseline="0" dirty="0" smtClean="0">
                          <a:solidFill>
                            <a:srgbClr val="014538"/>
                          </a:solidFill>
                          <a:effectLst/>
                        </a:rPr>
                        <a:t> 800,0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2 320,0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2 400,0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2 400,0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Платежи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при пользовании природными ресурсами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200,0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Штрафы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, санкции, возмещение ущерба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1 </a:t>
                      </a:r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350,0 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1 340,0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1 570,0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1 570,0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Прочие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23 951,2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5 645,9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5 650,0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5 650,0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Итого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собственных доходов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991 109,5 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1 040 115,2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1 040 599,4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1 040 599,4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Безвозмездные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поступления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723</a:t>
                      </a:r>
                      <a:r>
                        <a:rPr lang="ru-RU" sz="800" b="1" u="none" strike="noStrike" baseline="0" dirty="0" smtClean="0">
                          <a:solidFill>
                            <a:srgbClr val="014538"/>
                          </a:solidFill>
                          <a:effectLst/>
                        </a:rPr>
                        <a:t> 614,0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746 037,8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1 903 580,3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1 939 096,1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ИТОГО  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1 714 723,5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1 786 153,0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2 944 179,7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2 979 695,5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123478"/>
            <a:ext cx="828092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Основные источники собственных </a:t>
            </a:r>
            <a:br>
              <a:rPr lang="ru-RU" sz="2800" dirty="0" smtClean="0"/>
            </a:br>
            <a:r>
              <a:rPr lang="ru-RU" sz="2800" dirty="0" smtClean="0"/>
              <a:t>доходов бюджета 2020</a:t>
            </a:r>
            <a:endParaRPr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44250491"/>
              </p:ext>
            </p:extLst>
          </p:nvPr>
        </p:nvGraphicFramePr>
        <p:xfrm>
          <a:off x="179512" y="915566"/>
          <a:ext cx="8784976" cy="40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5652120" y="2067694"/>
            <a:ext cx="2016224" cy="201622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96136" y="284497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05A59"/>
                </a:solidFill>
                <a:latin typeface="Arial Black" panose="020B0A04020102020204" pitchFamily="34" charset="0"/>
                <a:ea typeface="Roboto Slab" panose="020B0604020202020204" charset="0"/>
              </a:rPr>
              <a:t>1 040,1</a:t>
            </a:r>
            <a:endParaRPr lang="ru-RU" sz="2400" b="1" dirty="0">
              <a:solidFill>
                <a:srgbClr val="205A59"/>
              </a:solidFill>
              <a:latin typeface="Arial Black" panose="020B0A04020102020204" pitchFamily="3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79512" y="-36576"/>
            <a:ext cx="8280920" cy="14401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/>
              <a:t>Удельный об</a:t>
            </a:r>
            <a:r>
              <a:rPr lang="ru-RU" sz="3000" dirty="0" smtClean="0"/>
              <a:t>ъ</a:t>
            </a:r>
            <a:r>
              <a:rPr lang="ru-RU" sz="2600" dirty="0" smtClean="0"/>
              <a:t>ем налоговых и неналоговых доходов бюджета на душу населения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err="1" smtClean="0"/>
              <a:t>тыс.руб</a:t>
            </a:r>
            <a:r>
              <a:rPr lang="ru-RU" sz="2000" dirty="0" smtClean="0"/>
              <a:t>.</a:t>
            </a:r>
            <a:endParaRPr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644837"/>
              </p:ext>
            </p:extLst>
          </p:nvPr>
        </p:nvGraphicFramePr>
        <p:xfrm>
          <a:off x="3131840" y="1851670"/>
          <a:ext cx="5688632" cy="29523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22158"/>
                <a:gridCol w="1422158"/>
                <a:gridCol w="1422158"/>
                <a:gridCol w="1422158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Муниципальное образование</a:t>
                      </a:r>
                      <a:endParaRPr lang="ru-RU" sz="1200" dirty="0">
                        <a:solidFill>
                          <a:srgbClr val="016F5A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Численность населения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(чел)</a:t>
                      </a:r>
                      <a:endParaRPr lang="ru-RU" sz="1200" dirty="0">
                        <a:solidFill>
                          <a:srgbClr val="016F5A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Сумма налоговых и неналоговых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доходов</a:t>
                      </a:r>
                      <a:endParaRPr lang="ru-RU" sz="1200" dirty="0">
                        <a:solidFill>
                          <a:srgbClr val="016F5A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В расчете на 1 жителя</a:t>
                      </a:r>
                      <a:endParaRPr lang="ru-RU" sz="1200" dirty="0">
                        <a:solidFill>
                          <a:srgbClr val="016F5A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Котельники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46 763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1 040 115,20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22,24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Люберцы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324 610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5 495 033,10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16,92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Лыткарино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58 606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891 369,6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15,20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Дзержинский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56 257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927 565,3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16,48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morris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1704</Words>
  <Application>Microsoft Office PowerPoint</Application>
  <PresentationFormat>Экран (16:9)</PresentationFormat>
  <Paragraphs>520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Roboto Slab</vt:lpstr>
      <vt:lpstr>Chivo</vt:lpstr>
      <vt:lpstr>Aharoni</vt:lpstr>
      <vt:lpstr>Times New Roman</vt:lpstr>
      <vt:lpstr>Calibri</vt:lpstr>
      <vt:lpstr>Candara</vt:lpstr>
      <vt:lpstr>Arial Black</vt:lpstr>
      <vt:lpstr>Macmorris template</vt:lpstr>
      <vt:lpstr>Бюджет 2020 и плановый период 2021 - 2022</vt:lpstr>
      <vt:lpstr>Основные задачи и приоритеты бюджетной политики</vt:lpstr>
      <vt:lpstr>Основные понятия</vt:lpstr>
      <vt:lpstr>Основные показатели социально-экономического развития</vt:lpstr>
      <vt:lpstr>Основные параметры бюджета млн.руб</vt:lpstr>
      <vt:lpstr>Структура доходов бюджета 2020 </vt:lpstr>
      <vt:lpstr>Структура доходов бюджета тыс.руб.</vt:lpstr>
      <vt:lpstr>Основные источники собственных  доходов бюджета 2020</vt:lpstr>
      <vt:lpstr>Удельный объем налоговых и неналоговых доходов бюджета на душу населения тыс.руб.</vt:lpstr>
      <vt:lpstr>Предоставление налоговых льгот физическим лицам на территории городского округа Котельники Московской области  (выпадающие доходы) тыс. руб. </vt:lpstr>
      <vt:lpstr>Структура расходов бюджета</vt:lpstr>
      <vt:lpstr>Презентация PowerPoint</vt:lpstr>
      <vt:lpstr>Расходы бюджета в разрезе муниципальных программ</vt:lpstr>
      <vt:lpstr>Презентация PowerPoint</vt:lpstr>
      <vt:lpstr>Федеральные проекты реализуемые на территории города  Котельники</vt:lpstr>
      <vt:lpstr>Современная школа (общественно значимый проект)</vt:lpstr>
      <vt:lpstr>Другие общественно значимые проекты, реализуемые на территории  города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2020 и плановый период 2021 - 2022</dc:title>
  <dc:creator>Лидовская Ю.С.</dc:creator>
  <cp:lastModifiedBy>Лидовская Ю.С.</cp:lastModifiedBy>
  <cp:revision>100</cp:revision>
  <cp:lastPrinted>2019-11-15T13:15:25Z</cp:lastPrinted>
  <dcterms:modified xsi:type="dcterms:W3CDTF">2020-01-14T13:41:45Z</dcterms:modified>
</cp:coreProperties>
</file>